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CC99"/>
    <a:srgbClr val="FFFF99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2" autoAdjust="0"/>
  </p:normalViewPr>
  <p:slideViewPr>
    <p:cSldViewPr>
      <p:cViewPr>
        <p:scale>
          <a:sx n="70" d="100"/>
          <a:sy n="70" d="100"/>
        </p:scale>
        <p:origin x="-5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1B07-EA5D-415F-8B7A-780FD6929C57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E5A8-5141-43FE-ACFB-1A793C56D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5A8-5141-43FE-ACFB-1A793C56DE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4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68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921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91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97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775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06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64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009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082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52B8-CDF9-469F-88FE-B16BD2939AC4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9930-EBA3-490B-80B3-9A863C420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3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762000"/>
            <a:ext cx="6553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and Contrasting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Character’s Adventures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/>
              <a:t>Part 2</a:t>
            </a:r>
          </a:p>
          <a:p>
            <a:pPr algn="ctr"/>
            <a:r>
              <a:rPr lang="en-US" sz="2400" dirty="0" smtClean="0"/>
              <a:t>Mrs. Talley’s Kindergarten</a:t>
            </a:r>
          </a:p>
          <a:p>
            <a:pPr algn="ctr"/>
            <a:r>
              <a:rPr lang="en-US" sz="2000" dirty="0" smtClean="0"/>
              <a:t>Russell Jones Elementary</a:t>
            </a:r>
          </a:p>
          <a:p>
            <a:pPr algn="ctr"/>
            <a:r>
              <a:rPr lang="en-US" dirty="0" smtClean="0"/>
              <a:t>February 22, 2012</a:t>
            </a:r>
            <a:endParaRPr lang="en-US" dirty="0"/>
          </a:p>
        </p:txBody>
      </p:sp>
      <p:pic>
        <p:nvPicPr>
          <p:cNvPr id="1026" name="Picture 2" descr="C:\Users\Susan\Documents\My Scans\2012-02 (Feb)\scan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733800"/>
            <a:ext cx="2813050" cy="272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381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Application</a:t>
            </a:r>
            <a:endParaRPr lang="en-US" sz="4000" dirty="0"/>
          </a:p>
        </p:txBody>
      </p:sp>
      <p:pic>
        <p:nvPicPr>
          <p:cNvPr id="26628" name="Picture 4" descr="G:\DCIM\103NIKON\DSCN7434.JPG"/>
          <p:cNvPicPr>
            <a:picLocks noChangeAspect="1" noChangeArrowheads="1"/>
          </p:cNvPicPr>
          <p:nvPr/>
        </p:nvPicPr>
        <p:blipFill>
          <a:blip r:embed="rId4" cstate="print"/>
          <a:srcRect l="8591" t="18137" r="11226"/>
          <a:stretch>
            <a:fillRect/>
          </a:stretch>
        </p:blipFill>
        <p:spPr bwMode="auto">
          <a:xfrm>
            <a:off x="4419600" y="3877926"/>
            <a:ext cx="3581400" cy="274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G:\DCIM\103NIKON\DSCN7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990600"/>
            <a:ext cx="4128008" cy="309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09600" y="41910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“Can you find the adventure in the story?  Turn and tell a friend about the adventure.”</a:t>
            </a:r>
            <a:endParaRPr lang="en-US" sz="2400" dirty="0"/>
          </a:p>
        </p:txBody>
      </p:sp>
      <p:pic>
        <p:nvPicPr>
          <p:cNvPr id="26629" name="Picture 5" descr="G:\DCIM\103NIKON\DSCN7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609600"/>
            <a:ext cx="4001008" cy="30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33400" y="59436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05400" y="48768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class added information about </a:t>
            </a:r>
            <a:r>
              <a:rPr lang="en-US" sz="2000" u="sng" dirty="0" smtClean="0"/>
              <a:t>Lon Po </a:t>
            </a:r>
            <a:r>
              <a:rPr lang="en-US" sz="2000" u="sng" dirty="0" err="1" smtClean="0"/>
              <a:t>Po</a:t>
            </a:r>
            <a:r>
              <a:rPr lang="en-US" sz="2000" u="sng" dirty="0" smtClean="0"/>
              <a:t> </a:t>
            </a:r>
            <a:r>
              <a:rPr lang="en-US" sz="2000" dirty="0" smtClean="0"/>
              <a:t>to the comparison matrix.</a:t>
            </a:r>
            <a:endParaRPr lang="en-US" sz="2000" dirty="0"/>
          </a:p>
        </p:txBody>
      </p:sp>
      <p:pic>
        <p:nvPicPr>
          <p:cNvPr id="27650" name="Picture 2" descr="G:\DCIM\103NIKON\DSCN7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33400"/>
            <a:ext cx="4476750" cy="596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 descr="G:\DCIM\103NIKON\DSCN7441.JPG"/>
          <p:cNvPicPr>
            <a:picLocks noChangeAspect="1" noChangeArrowheads="1"/>
          </p:cNvPicPr>
          <p:nvPr/>
        </p:nvPicPr>
        <p:blipFill>
          <a:blip r:embed="rId5" cstate="print"/>
          <a:srcRect l="38148" t="26667" r="5556" b="22222"/>
          <a:stretch>
            <a:fillRect/>
          </a:stretch>
        </p:blipFill>
        <p:spPr bwMode="auto">
          <a:xfrm>
            <a:off x="5257800" y="990600"/>
            <a:ext cx="2895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05600" y="2971800"/>
            <a:ext cx="18288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Story</a:t>
            </a:r>
          </a:p>
          <a:p>
            <a:pPr algn="ctr"/>
            <a:r>
              <a:rPr lang="en-US" dirty="0" smtClean="0"/>
              <a:t>Characters</a:t>
            </a:r>
          </a:p>
          <a:p>
            <a:pPr algn="ctr"/>
            <a:r>
              <a:rPr lang="en-US" dirty="0" smtClean="0"/>
              <a:t>Setting</a:t>
            </a:r>
          </a:p>
          <a:p>
            <a:pPr algn="ctr"/>
            <a:r>
              <a:rPr lang="en-US" dirty="0" smtClean="0"/>
              <a:t>Adventure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60960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00600" y="41910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students helped Mrs. Talley compose the message for the adventure.</a:t>
            </a:r>
            <a:endParaRPr lang="en-US" sz="2000" dirty="0"/>
          </a:p>
        </p:txBody>
      </p:sp>
      <p:pic>
        <p:nvPicPr>
          <p:cNvPr id="28674" name="Picture 2" descr="G:\DCIM\103NIKON\DSCN7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81000"/>
            <a:ext cx="4966208" cy="3724656"/>
          </a:xfrm>
          <a:prstGeom prst="rect">
            <a:avLst/>
          </a:prstGeom>
          <a:noFill/>
        </p:spPr>
      </p:pic>
      <p:pic>
        <p:nvPicPr>
          <p:cNvPr id="28675" name="Picture 3" descr="G:\DCIM\103NIKON\DSCN7455.JPG"/>
          <p:cNvPicPr>
            <a:picLocks noChangeAspect="1" noChangeArrowheads="1"/>
          </p:cNvPicPr>
          <p:nvPr/>
        </p:nvPicPr>
        <p:blipFill>
          <a:blip r:embed="rId5" cstate="print"/>
          <a:srcRect l="22710"/>
          <a:stretch>
            <a:fillRect/>
          </a:stretch>
        </p:blipFill>
        <p:spPr bwMode="auto">
          <a:xfrm>
            <a:off x="685800" y="2590800"/>
            <a:ext cx="3962400" cy="38450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990600"/>
            <a:ext cx="2895600" cy="1200329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wolf was in a basket.  The girls were pulling the rope.  They let go and the wolf died.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38400" y="1981200"/>
            <a:ext cx="1524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304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GOAL:</a:t>
            </a:r>
            <a:r>
              <a:rPr lang="en-US" sz="2400" dirty="0" smtClean="0"/>
              <a:t> </a:t>
            </a:r>
            <a:r>
              <a:rPr lang="en-US" sz="2800" dirty="0" smtClean="0"/>
              <a:t>I can find the adventure in a story.</a:t>
            </a:r>
            <a:endParaRPr lang="en-US" sz="4400" dirty="0"/>
          </a:p>
        </p:txBody>
      </p:sp>
      <p:pic>
        <p:nvPicPr>
          <p:cNvPr id="29698" name="Picture 2" descr="G:\DCIM\103NIKON\DSCN7458.JPG"/>
          <p:cNvPicPr>
            <a:picLocks noChangeAspect="1" noChangeArrowheads="1"/>
          </p:cNvPicPr>
          <p:nvPr/>
        </p:nvPicPr>
        <p:blipFill>
          <a:blip r:embed="rId4" cstate="print"/>
          <a:srcRect l="9804" r="13725"/>
          <a:stretch>
            <a:fillRect/>
          </a:stretch>
        </p:blipFill>
        <p:spPr bwMode="auto">
          <a:xfrm>
            <a:off x="914400" y="1219200"/>
            <a:ext cx="29718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267200" y="3124200"/>
            <a:ext cx="449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Students revisited the goal and scored themselves again with a thumbs up or down.</a:t>
            </a:r>
          </a:p>
          <a:p>
            <a:endParaRPr lang="en-US" sz="2200" dirty="0" smtClean="0"/>
          </a:p>
          <a:p>
            <a:r>
              <a:rPr lang="en-US" sz="2200" dirty="0" smtClean="0"/>
              <a:t>Mrs. Talley praised students for their hard work.</a:t>
            </a:r>
            <a:endParaRPr lang="en-US" sz="2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48200" y="1219200"/>
            <a:ext cx="3352800" cy="1676400"/>
            <a:chOff x="5181600" y="2743200"/>
            <a:chExt cx="3581400" cy="1752600"/>
          </a:xfrm>
        </p:grpSpPr>
        <p:sp>
          <p:nvSpPr>
            <p:cNvPr id="13" name="Rectangle 12"/>
            <p:cNvSpPr/>
            <p:nvPr/>
          </p:nvSpPr>
          <p:spPr>
            <a:xfrm>
              <a:off x="5181600" y="2743200"/>
              <a:ext cx="35814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0200" y="2895600"/>
              <a:ext cx="836660" cy="143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6515100" y="3009900"/>
              <a:ext cx="747712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7620000" y="2819400"/>
              <a:ext cx="881133" cy="150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5181600" y="60960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5410200"/>
            <a:ext cx="3581400" cy="646331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(4) Reinforcing Effort and Providing Recognition</a:t>
            </a:r>
          </a:p>
        </p:txBody>
      </p: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38200" y="1219200"/>
            <a:ext cx="6553200" cy="4168521"/>
            <a:chOff x="838200" y="1219200"/>
            <a:chExt cx="6553200" cy="4168521"/>
          </a:xfrm>
        </p:grpSpPr>
        <p:sp>
          <p:nvSpPr>
            <p:cNvPr id="20" name="Rectangle 19"/>
            <p:cNvSpPr/>
            <p:nvPr/>
          </p:nvSpPr>
          <p:spPr>
            <a:xfrm>
              <a:off x="1981200" y="1371600"/>
              <a:ext cx="54102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/>
                <a:t>Marzano</a:t>
              </a:r>
              <a:r>
                <a:rPr lang="en-US" sz="1600" dirty="0" smtClean="0"/>
                <a:t>, R. J., Pickering, D. J., &amp; Pollock, J. E. (2001). </a:t>
              </a:r>
              <a:r>
                <a:rPr lang="en-US" sz="1600" i="1" dirty="0" smtClean="0"/>
                <a:t>Classroom instruction that works: Research-based strategies for increasing student achievement. </a:t>
              </a:r>
              <a:r>
                <a:rPr lang="en-US" sz="1600" dirty="0" smtClean="0"/>
                <a:t>Alexandria, VA: Association for Supervision</a:t>
              </a:r>
              <a:r>
                <a:rPr lang="en-US" sz="1600" i="1" dirty="0" smtClean="0"/>
                <a:t> </a:t>
              </a:r>
              <a:r>
                <a:rPr lang="en-US" sz="1600" dirty="0" smtClean="0"/>
                <a:t>and Curriculum Development.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 </a:t>
              </a:r>
            </a:p>
            <a:p>
              <a:r>
                <a:rPr lang="en-US" sz="1600" dirty="0" smtClean="0"/>
                <a:t>Pollock, J. E. (2007). </a:t>
              </a:r>
              <a:r>
                <a:rPr lang="en-US" sz="1600" i="1" dirty="0" smtClean="0"/>
                <a:t>Improving student learning one teacher at a time. </a:t>
              </a:r>
              <a:r>
                <a:rPr lang="en-US" sz="1600" dirty="0" smtClean="0"/>
                <a:t>Alexandria, VA: Association for Supervision and Curriculum Development.</a:t>
              </a:r>
            </a:p>
            <a:p>
              <a:endParaRPr lang="en-US" sz="1600" dirty="0" smtClean="0"/>
            </a:p>
            <a:p>
              <a:endParaRPr lang="en-US" sz="1600" dirty="0" smtClean="0"/>
            </a:p>
            <a:p>
              <a:r>
                <a:rPr lang="en-US" sz="1600" dirty="0" smtClean="0"/>
                <a:t> </a:t>
              </a:r>
            </a:p>
            <a:p>
              <a:r>
                <a:rPr lang="en-US" sz="1600" dirty="0" smtClean="0"/>
                <a:t>Pollock, J. E., &amp; Ford, Sharon M. (2009). </a:t>
              </a:r>
              <a:r>
                <a:rPr lang="en-US" sz="1600" i="1" dirty="0" smtClean="0"/>
                <a:t>Improving student learning one principal at a time. </a:t>
              </a:r>
              <a:r>
                <a:rPr lang="en-US" sz="1600" dirty="0" smtClean="0"/>
                <a:t>Alexandria, VA: Association for Supervision and Curriculum Development.</a:t>
              </a:r>
              <a:endParaRPr lang="en-US" sz="1600" dirty="0"/>
            </a:p>
          </p:txBody>
        </p:sp>
        <p:pic>
          <p:nvPicPr>
            <p:cNvPr id="21" name="Picture 2" descr="http://images.betterworldbooks.com/141/Improving-Student-Learning-One-Teacher-at-a-Time-Pollock-Jane-E-97814166052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2590800"/>
              <a:ext cx="950534" cy="1225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4" descr="http://i43.tower.com/images/mm113091970/improving-student-learning-one-principal-time-sharon-m-ford-paperback-cover-ar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4114800"/>
              <a:ext cx="990600" cy="12729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6" descr="http://www.mcrel.org/SuccessInSight/Portals/7/Classroom%20Instruction%20That%20Work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8200" y="1219200"/>
              <a:ext cx="914400" cy="1152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962400"/>
            <a:ext cx="4676112" cy="26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1031824">
            <a:off x="3663537" y="4817903"/>
            <a:ext cx="1260812" cy="74626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57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Mrs. Talley continued working with the standard and activity from the previous day’s lesson.</a:t>
            </a:r>
          </a:p>
          <a:p>
            <a:pPr lvl="1"/>
            <a:r>
              <a:rPr lang="en-US" sz="2000" dirty="0" smtClean="0"/>
              <a:t>RL.K.9  With prompting and support, compare and contrast the adventures and experiences of characters in familiar stories.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00" y="2286000"/>
            <a:ext cx="6742113" cy="1285875"/>
            <a:chOff x="1083624" y="1981200"/>
            <a:chExt cx="6742113" cy="128587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3624" y="1981200"/>
              <a:ext cx="6742113" cy="1285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114800" y="3048000"/>
              <a:ext cx="4572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gatheringbooks.files.wordpress.com/2011/02/lonpop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810000"/>
            <a:ext cx="202425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85800"/>
            <a:ext cx="868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This lesson focused on finding the “adventure” in a story.</a:t>
            </a:r>
          </a:p>
          <a:p>
            <a:pPr lvl="1"/>
            <a:r>
              <a:rPr lang="en-US" sz="2000" dirty="0" smtClean="0"/>
              <a:t>RL.K.9  With prompting and support, compare and contrast the adventures and experiences of characters in familiar stories.</a:t>
            </a:r>
            <a:endParaRPr 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57400"/>
            <a:ext cx="5401964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://www.vickiblackwell.com/lit/images/panelpicgirls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0"/>
            <a:ext cx="28575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962400" y="5867400"/>
            <a:ext cx="3505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1066800"/>
            <a:ext cx="739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Because many of her students are language learners, </a:t>
            </a:r>
          </a:p>
          <a:p>
            <a:r>
              <a:rPr lang="en-US" sz="2400" dirty="0" smtClean="0"/>
              <a:t>Mrs. Talley planned to incorporate the following language objectives in her lesson:</a:t>
            </a:r>
          </a:p>
          <a:p>
            <a:endParaRPr lang="en-US" sz="2400" dirty="0" smtClean="0">
              <a:latin typeface="Arial Black" pitchFamily="34" charset="0"/>
            </a:endParaRPr>
          </a:p>
          <a:p>
            <a:r>
              <a:rPr lang="en-US" sz="2400" dirty="0" smtClean="0">
                <a:latin typeface="Arial Black" pitchFamily="34" charset="0"/>
              </a:rPr>
              <a:t>Language Objectives:</a:t>
            </a:r>
          </a:p>
          <a:p>
            <a:r>
              <a:rPr lang="en-US" dirty="0" smtClean="0">
                <a:latin typeface="Arial Black" pitchFamily="34" charset="0"/>
              </a:rPr>
              <a:t>Listening:  </a:t>
            </a:r>
            <a:r>
              <a:rPr lang="en-US" sz="2000" dirty="0" smtClean="0"/>
              <a:t>Listen to literature from diverse cultures (ELPL.1.K-2.8)</a:t>
            </a:r>
            <a:endParaRPr lang="en-US" sz="2400" dirty="0" smtClean="0"/>
          </a:p>
          <a:p>
            <a:r>
              <a:rPr lang="en-US" dirty="0" smtClean="0">
                <a:latin typeface="Arial Black" pitchFamily="34" charset="0"/>
              </a:rPr>
              <a:t>Speaking:  </a:t>
            </a:r>
            <a:r>
              <a:rPr lang="en-US" sz="2000" dirty="0" smtClean="0"/>
              <a:t>Respond appropriately- EL1 one or two word phrases, EL2 simple sentences (ELPL.1.K-2.8)</a:t>
            </a:r>
            <a:endParaRPr lang="en-US" sz="2400" dirty="0" smtClean="0"/>
          </a:p>
          <a:p>
            <a:r>
              <a:rPr lang="en-US" dirty="0" smtClean="0">
                <a:latin typeface="Arial Black" pitchFamily="34" charset="0"/>
              </a:rPr>
              <a:t>Reading:</a:t>
            </a:r>
            <a:r>
              <a:rPr lang="en-US" sz="2000" dirty="0" smtClean="0">
                <a:latin typeface="Arial Black" pitchFamily="34" charset="0"/>
              </a:rPr>
              <a:t>  </a:t>
            </a:r>
            <a:r>
              <a:rPr lang="en-US" sz="2000" dirty="0" smtClean="0"/>
              <a:t>Answer questions (ELPR.4.K-2.4)</a:t>
            </a:r>
            <a:endParaRPr lang="en-US" sz="2400" dirty="0" smtClean="0"/>
          </a:p>
          <a:p>
            <a:r>
              <a:rPr lang="en-US" dirty="0" smtClean="0">
                <a:latin typeface="Arial Black" pitchFamily="34" charset="0"/>
              </a:rPr>
              <a:t>Writing</a:t>
            </a:r>
            <a:r>
              <a:rPr lang="en-US" sz="2000" dirty="0" smtClean="0">
                <a:latin typeface="Arial Black" pitchFamily="34" charset="0"/>
              </a:rPr>
              <a:t>:  </a:t>
            </a:r>
            <a:r>
              <a:rPr lang="en-US" sz="2000" dirty="0" smtClean="0"/>
              <a:t>Apply strategies, when prompted, to move from oral </a:t>
            </a:r>
          </a:p>
          <a:p>
            <a:r>
              <a:rPr lang="en-US" sz="2000" dirty="0" smtClean="0"/>
              <a:t>to written language (ELPW.7.K-2.4)</a:t>
            </a:r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4400" y="1143000"/>
            <a:ext cx="35814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(2) Identifying Similarities and Differences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9050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2438400"/>
            <a:ext cx="3581400" cy="646331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(4) Reinforcing Effort and Providing Recognition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32004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37338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12192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8200" y="18288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2667000"/>
            <a:ext cx="3581400" cy="646331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(9) Generating and Testing Hypotheses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35052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GANAG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itchFamily="34" charset="0"/>
              </a:rPr>
              <a:t>gives students the opportunity to actively use the nine high-yield strategies.</a:t>
            </a:r>
          </a:p>
        </p:txBody>
      </p: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3400" y="304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GOAL:</a:t>
            </a:r>
            <a:r>
              <a:rPr lang="en-US" sz="2400" dirty="0" smtClean="0"/>
              <a:t> </a:t>
            </a:r>
            <a:r>
              <a:rPr lang="en-US" sz="2800" dirty="0" smtClean="0"/>
              <a:t>I can find the adventure in a story.</a:t>
            </a:r>
            <a:endParaRPr lang="en-US" sz="4400" dirty="0"/>
          </a:p>
        </p:txBody>
      </p:sp>
      <p:pic>
        <p:nvPicPr>
          <p:cNvPr id="22530" name="Picture 2" descr="G:\DCIM\103NIKON\DSCN7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G:\DCIM\103NIKON\DSCN7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819400"/>
            <a:ext cx="4864608" cy="364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28600" y="44958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Students scored themselves to the goal with a thumbs up or down.</a:t>
            </a: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648200" y="990600"/>
            <a:ext cx="3352800" cy="1676400"/>
            <a:chOff x="5181600" y="2743200"/>
            <a:chExt cx="3581400" cy="1752600"/>
          </a:xfrm>
        </p:grpSpPr>
        <p:sp>
          <p:nvSpPr>
            <p:cNvPr id="29" name="Rectangle 28"/>
            <p:cNvSpPr/>
            <p:nvPr/>
          </p:nvSpPr>
          <p:spPr>
            <a:xfrm>
              <a:off x="5181600" y="2743200"/>
              <a:ext cx="35814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10200" y="2895600"/>
              <a:ext cx="836660" cy="143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6515100" y="3009900"/>
              <a:ext cx="747712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7620000" y="2819400"/>
              <a:ext cx="881133" cy="150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304800" y="59436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4800" y="52578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Mrs. Talley showed images from a previous lesson about Asia.</a:t>
            </a:r>
          </a:p>
          <a:p>
            <a:pPr algn="ctr"/>
            <a:r>
              <a:rPr lang="en-US" sz="2000" dirty="0" smtClean="0"/>
              <a:t>Turn and Talk- “What do you know about these pictures?”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Access Prior Knowledge</a:t>
            </a:r>
            <a:endParaRPr lang="en-US" sz="4000" dirty="0"/>
          </a:p>
        </p:txBody>
      </p:sp>
      <p:pic>
        <p:nvPicPr>
          <p:cNvPr id="23554" name="Picture 2" descr="G:\DCIM\103NIKON\DSCN7411.JPG"/>
          <p:cNvPicPr>
            <a:picLocks noChangeAspect="1" noChangeArrowheads="1"/>
          </p:cNvPicPr>
          <p:nvPr/>
        </p:nvPicPr>
        <p:blipFill>
          <a:blip r:embed="rId4" cstate="print"/>
          <a:srcRect t="9411" r="23772"/>
          <a:stretch>
            <a:fillRect/>
          </a:stretch>
        </p:blipFill>
        <p:spPr bwMode="auto">
          <a:xfrm>
            <a:off x="381000" y="1295400"/>
            <a:ext cx="4267200" cy="3803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G:\DCIM\103NIKON\DSCN7412.JPG"/>
          <p:cNvPicPr>
            <a:picLocks noChangeAspect="1" noChangeArrowheads="1"/>
          </p:cNvPicPr>
          <p:nvPr/>
        </p:nvPicPr>
        <p:blipFill>
          <a:blip r:embed="rId5" cstate="print"/>
          <a:srcRect l="13674" r="14540"/>
          <a:stretch>
            <a:fillRect/>
          </a:stretch>
        </p:blipFill>
        <p:spPr bwMode="auto">
          <a:xfrm>
            <a:off x="4876800" y="990600"/>
            <a:ext cx="364676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G:\DCIM\103NIKON\DSCN7433.JPG"/>
          <p:cNvPicPr>
            <a:picLocks noChangeAspect="1" noChangeArrowheads="1"/>
          </p:cNvPicPr>
          <p:nvPr/>
        </p:nvPicPr>
        <p:blipFill>
          <a:blip r:embed="rId6" cstate="print"/>
          <a:srcRect l="19136" t="21708" r="13349" b="16564"/>
          <a:stretch>
            <a:fillRect/>
          </a:stretch>
        </p:blipFill>
        <p:spPr bwMode="auto">
          <a:xfrm>
            <a:off x="5257800" y="4038600"/>
            <a:ext cx="3556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334000" y="1524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5334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4008" y="10668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“Today we are going to read another story about a little girl who has an adventure with a wolf.  The setting of this story is China which is on the continent Asia.”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New Information</a:t>
            </a:r>
            <a:endParaRPr lang="en-US" sz="4000" dirty="0"/>
          </a:p>
        </p:txBody>
      </p:sp>
      <p:pic>
        <p:nvPicPr>
          <p:cNvPr id="24578" name="Picture 2" descr="G:\DCIM\103NIKON\DSCN7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3950208" cy="296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G:\DCIM\103NIKON\DSCN7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981200"/>
            <a:ext cx="33147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00200" y="5181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The class reviewed the definition of an adventure.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The Power Backgrounds\800x600\powerpoint template background 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81000" y="228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 Mrs. Talley read, she paused and </a:t>
            </a:r>
          </a:p>
          <a:p>
            <a:pPr algn="ctr"/>
            <a:r>
              <a:rPr lang="en-US" sz="2800" dirty="0" smtClean="0"/>
              <a:t>asked students to act out key vocabulary.</a:t>
            </a:r>
            <a:endParaRPr lang="en-US" sz="2800" dirty="0"/>
          </a:p>
        </p:txBody>
      </p:sp>
      <p:pic>
        <p:nvPicPr>
          <p:cNvPr id="25602" name="Picture 2" descr="G:\DCIM\103NIKON\DSCN7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09800"/>
            <a:ext cx="4356608" cy="326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G:\DCIM\103NIKON\DSCN7424.JPG"/>
          <p:cNvPicPr>
            <a:picLocks noChangeAspect="1" noChangeArrowheads="1"/>
          </p:cNvPicPr>
          <p:nvPr/>
        </p:nvPicPr>
        <p:blipFill>
          <a:blip r:embed="rId5" cstate="print"/>
          <a:srcRect t="10134" r="9491"/>
          <a:stretch>
            <a:fillRect/>
          </a:stretch>
        </p:blipFill>
        <p:spPr bwMode="auto">
          <a:xfrm>
            <a:off x="533400" y="1219200"/>
            <a:ext cx="3577038" cy="266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G:\DCIM\103NIKON\DSCN7459.JPG"/>
          <p:cNvPicPr>
            <a:picLocks noChangeAspect="1" noChangeArrowheads="1"/>
          </p:cNvPicPr>
          <p:nvPr/>
        </p:nvPicPr>
        <p:blipFill>
          <a:blip r:embed="rId6" cstate="print"/>
          <a:srcRect l="30968"/>
          <a:stretch>
            <a:fillRect/>
          </a:stretch>
        </p:blipFill>
        <p:spPr bwMode="auto">
          <a:xfrm>
            <a:off x="838200" y="3581400"/>
            <a:ext cx="1524000" cy="294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62600" y="5562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Stretch</a:t>
            </a:r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1447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Claws</a:t>
            </a:r>
            <a:endParaRPr lang="en-US" sz="2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572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Pull with all your strength</a:t>
            </a:r>
            <a:endParaRPr lang="en-US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62484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447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365070_template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0C2779-699E-4A3F-A1E0-60D360108D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TP102365070_template(2)</Template>
  <TotalTime>243</TotalTime>
  <Words>581</Words>
  <Application>Microsoft Office PowerPoint</Application>
  <PresentationFormat>On-screen Show (4:3)</PresentationFormat>
  <Paragraphs>86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TP102365070_template(2)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Hensley</dc:creator>
  <cp:lastModifiedBy>st</cp:lastModifiedBy>
  <cp:revision>5</cp:revision>
  <dcterms:created xsi:type="dcterms:W3CDTF">2012-02-26T00:15:14Z</dcterms:created>
  <dcterms:modified xsi:type="dcterms:W3CDTF">2012-03-05T17:40:58Z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TC023650719991</vt:lpwstr>
  </property>
</Properties>
</file>